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DM Sans Medium"/>
      <p:regular r:id="rId15"/>
    </p:embeddedFont>
    <p:embeddedFont>
      <p:font typeface="DM Sans Medium"/>
      <p:regular r:id="rId16"/>
    </p:embeddedFont>
    <p:embeddedFont>
      <p:font typeface="DM Sans Medium"/>
      <p:regular r:id="rId17"/>
    </p:embeddedFont>
    <p:embeddedFont>
      <p:font typeface="DM Sans Medium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Emotion Recognition through Audio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explores the exciting field of emotion recognition using audio signals, delving into its potential to revolutionize human-computer interaction and improve communication.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484019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DEA00D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396395" y="5616654"/>
            <a:ext cx="130493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yp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756440" y="5467112"/>
            <a:ext cx="243756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6D9D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yashavantha p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96703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Introduction to Emotion Recognition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Emotion recognition is the process of identifying and interpreting human emotions from various sources, including speech, facial expressions, and physiological signals.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Audio Focus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215408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focuses on audio-based emotion recognition, which analyzes vocal cues to understand the emotional state of a speaker.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2835235"/>
          </a:xfrm>
          <a:prstGeom prst="rect">
            <a:avLst/>
          </a:prstGeom>
          <a:solidFill>
            <a:srgbClr val="E5E0DF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727847"/>
            <a:ext cx="123113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The Importance of Emotion in Communication</a:t>
            </a:r>
            <a:endParaRPr lang="en-US" sz="4450" dirty="0"/>
          </a:p>
        </p:txBody>
      </p:sp>
      <p:sp>
        <p:nvSpPr>
          <p:cNvPr id="5" name="Shape 2"/>
          <p:cNvSpPr/>
          <p:nvPr/>
        </p:nvSpPr>
        <p:spPr>
          <a:xfrm>
            <a:off x="793790" y="5031938"/>
            <a:ext cx="396835" cy="396835"/>
          </a:xfrm>
          <a:prstGeom prst="roundRect">
            <a:avLst>
              <a:gd name="adj" fmla="val 8574"/>
            </a:avLst>
          </a:prstGeom>
          <a:solidFill>
            <a:srgbClr val="4C5052"/>
          </a:solidFill>
          <a:ln/>
        </p:spPr>
      </p:sp>
      <p:sp>
        <p:nvSpPr>
          <p:cNvPr id="6" name="Text 3"/>
          <p:cNvSpPr/>
          <p:nvPr/>
        </p:nvSpPr>
        <p:spPr>
          <a:xfrm>
            <a:off x="1417439" y="5031938"/>
            <a:ext cx="33653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Enhanced Understanding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17439" y="5522357"/>
            <a:ext cx="357270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Recognizing emotions helps us understand the speaker's true intentions and perspectives, leading to richer and more meaningful interactions.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031938"/>
            <a:ext cx="396835" cy="396835"/>
          </a:xfrm>
          <a:prstGeom prst="roundRect">
            <a:avLst>
              <a:gd name="adj" fmla="val 8574"/>
            </a:avLst>
          </a:prstGeom>
          <a:solidFill>
            <a:srgbClr val="4C5052"/>
          </a:solidFill>
          <a:ln/>
        </p:spPr>
      </p:sp>
      <p:sp>
        <p:nvSpPr>
          <p:cNvPr id="9" name="Text 6"/>
          <p:cNvSpPr/>
          <p:nvPr/>
        </p:nvSpPr>
        <p:spPr>
          <a:xfrm>
            <a:off x="5840611" y="5031938"/>
            <a:ext cx="33970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Empathy and Connection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840611" y="5522357"/>
            <a:ext cx="357270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Emotion recognition fosters empathy and connection, allowing us to better relate to and respond to others' emotional states.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640133" y="5031938"/>
            <a:ext cx="396835" cy="396835"/>
          </a:xfrm>
          <a:prstGeom prst="roundRect">
            <a:avLst>
              <a:gd name="adj" fmla="val 8574"/>
            </a:avLst>
          </a:prstGeom>
          <a:solidFill>
            <a:srgbClr val="4C5052"/>
          </a:solidFill>
          <a:ln/>
        </p:spPr>
      </p:sp>
      <p:sp>
        <p:nvSpPr>
          <p:cNvPr id="12" name="Text 9"/>
          <p:cNvSpPr/>
          <p:nvPr/>
        </p:nvSpPr>
        <p:spPr>
          <a:xfrm>
            <a:off x="10263783" y="5031938"/>
            <a:ext cx="34701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Improved Communication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263783" y="5522357"/>
            <a:ext cx="357270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understanding emotions, we can tailor our communication to be more effective and impactful, leading to better relationships.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3661" y="722471"/>
            <a:ext cx="7716679" cy="1274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Audio Signals and Emotional Cues</a:t>
            </a:r>
            <a:endParaRPr lang="en-US" sz="40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661" y="2302788"/>
            <a:ext cx="509707" cy="50970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13661" y="3016329"/>
            <a:ext cx="2549009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Pitch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13661" y="3457218"/>
            <a:ext cx="3705344" cy="1304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Changes in pitch, or the highness or lowness of a voice, can indicate emotions like excitement, sadness, or anger.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876" y="2302788"/>
            <a:ext cx="509707" cy="50970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24876" y="3016329"/>
            <a:ext cx="2549009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Intensity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4724876" y="3457218"/>
            <a:ext cx="3705463" cy="978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loudness of a voice can reflect emotions like excitement, fear, or anger.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661" y="5373886"/>
            <a:ext cx="509707" cy="50970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13661" y="6087428"/>
            <a:ext cx="2549009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Prosody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13661" y="6528316"/>
            <a:ext cx="3705344" cy="978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rhythm and intonation of speech patterns can reveal emotions like happiness, boredom, or nervousness.</a:t>
            </a:r>
            <a:endParaRPr lang="en-US" sz="16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4876" y="5373886"/>
            <a:ext cx="509707" cy="50970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24876" y="6087428"/>
            <a:ext cx="2549009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Speech Rate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4724876" y="6528316"/>
            <a:ext cx="3705463" cy="978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speed at which someone speaks can indicate emotions like excitement, anxiety, or boredom.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4466" y="1050846"/>
            <a:ext cx="7707868" cy="12823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Machine Learning Approaches to Emotion Recognition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204466" y="2640806"/>
            <a:ext cx="3751421" cy="2822615"/>
          </a:xfrm>
          <a:prstGeom prst="roundRect">
            <a:avLst>
              <a:gd name="adj" fmla="val 1090"/>
            </a:avLst>
          </a:prstGeom>
          <a:solidFill>
            <a:srgbClr val="4C5052"/>
          </a:solidFill>
          <a:ln/>
        </p:spPr>
      </p:sp>
      <p:sp>
        <p:nvSpPr>
          <p:cNvPr id="5" name="Text 2"/>
          <p:cNvSpPr/>
          <p:nvPr/>
        </p:nvSpPr>
        <p:spPr>
          <a:xfrm>
            <a:off x="6409611" y="2845951"/>
            <a:ext cx="3341132" cy="641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Acoustic Feature Extraction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09611" y="3609975"/>
            <a:ext cx="3341132" cy="16406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Converting audio signals into numerical representations that capture relevant features like pitch, intensity, and prosodic patterns.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0161032" y="2640806"/>
            <a:ext cx="3751421" cy="2822615"/>
          </a:xfrm>
          <a:prstGeom prst="roundRect">
            <a:avLst>
              <a:gd name="adj" fmla="val 1090"/>
            </a:avLst>
          </a:prstGeom>
          <a:solidFill>
            <a:srgbClr val="4C5052"/>
          </a:solidFill>
          <a:ln/>
        </p:spPr>
      </p:sp>
      <p:sp>
        <p:nvSpPr>
          <p:cNvPr id="8" name="Text 5"/>
          <p:cNvSpPr/>
          <p:nvPr/>
        </p:nvSpPr>
        <p:spPr>
          <a:xfrm>
            <a:off x="10366177" y="2845951"/>
            <a:ext cx="2571988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Classification Models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0366177" y="3289459"/>
            <a:ext cx="3341132" cy="19688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Using machine learning algorithms like Support Vector Machines (SVMs) or deep neural networks to categorize audio features into different emotional categories.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04466" y="5668566"/>
            <a:ext cx="7707868" cy="1510070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</p:sp>
      <p:sp>
        <p:nvSpPr>
          <p:cNvPr id="11" name="Text 8"/>
          <p:cNvSpPr/>
          <p:nvPr/>
        </p:nvSpPr>
        <p:spPr>
          <a:xfrm>
            <a:off x="6409611" y="5873710"/>
            <a:ext cx="2779871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Training and Evaluation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09611" y="6317218"/>
            <a:ext cx="7297579" cy="656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Training models on large datasets of labeled audio recordings and evaluating their performance on unseen data to ensure accuracy.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4005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5201" y="2856309"/>
            <a:ext cx="9773364" cy="584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600"/>
              </a:lnSpc>
              <a:buNone/>
            </a:pPr>
            <a:r>
              <a:rPr lang="en-US" sz="36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Feature Engineering for Emotion Recognition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655201" y="5867400"/>
            <a:ext cx="13319998" cy="22860"/>
          </a:xfrm>
          <a:prstGeom prst="roundRect">
            <a:avLst>
              <a:gd name="adj" fmla="val 122840"/>
            </a:avLst>
          </a:prstGeom>
          <a:solidFill>
            <a:srgbClr val="65696B"/>
          </a:solidFill>
          <a:ln/>
        </p:spPr>
      </p:sp>
      <p:sp>
        <p:nvSpPr>
          <p:cNvPr id="5" name="Shape 2"/>
          <p:cNvSpPr/>
          <p:nvPr/>
        </p:nvSpPr>
        <p:spPr>
          <a:xfrm>
            <a:off x="3926800" y="5212259"/>
            <a:ext cx="22860" cy="655201"/>
          </a:xfrm>
          <a:prstGeom prst="roundRect">
            <a:avLst>
              <a:gd name="adj" fmla="val 122840"/>
            </a:avLst>
          </a:prstGeom>
          <a:solidFill>
            <a:srgbClr val="65696B"/>
          </a:solidFill>
          <a:ln/>
        </p:spPr>
      </p:sp>
      <p:sp>
        <p:nvSpPr>
          <p:cNvPr id="6" name="Shape 3"/>
          <p:cNvSpPr/>
          <p:nvPr/>
        </p:nvSpPr>
        <p:spPr>
          <a:xfrm>
            <a:off x="3727728" y="5656838"/>
            <a:ext cx="421124" cy="421124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</p:sp>
      <p:sp>
        <p:nvSpPr>
          <p:cNvPr id="7" name="Text 4"/>
          <p:cNvSpPr/>
          <p:nvPr/>
        </p:nvSpPr>
        <p:spPr>
          <a:xfrm>
            <a:off x="3892153" y="5726966"/>
            <a:ext cx="92154" cy="280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2768322" y="4021455"/>
            <a:ext cx="234005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Spectral Features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842367" y="4426148"/>
            <a:ext cx="6192083" cy="598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Analyzing the frequency content of the audio signal to capture pitch, intensity, and spectral variations associated with emotions.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7303532" y="5867340"/>
            <a:ext cx="22860" cy="655201"/>
          </a:xfrm>
          <a:prstGeom prst="roundRect">
            <a:avLst>
              <a:gd name="adj" fmla="val 122840"/>
            </a:avLst>
          </a:prstGeom>
          <a:solidFill>
            <a:srgbClr val="65696B"/>
          </a:solidFill>
          <a:ln/>
        </p:spPr>
      </p:sp>
      <p:sp>
        <p:nvSpPr>
          <p:cNvPr id="11" name="Shape 8"/>
          <p:cNvSpPr/>
          <p:nvPr/>
        </p:nvSpPr>
        <p:spPr>
          <a:xfrm>
            <a:off x="7104459" y="5656838"/>
            <a:ext cx="421124" cy="421124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</p:sp>
      <p:sp>
        <p:nvSpPr>
          <p:cNvPr id="12" name="Text 9"/>
          <p:cNvSpPr/>
          <p:nvPr/>
        </p:nvSpPr>
        <p:spPr>
          <a:xfrm>
            <a:off x="7233999" y="5726966"/>
            <a:ext cx="162044" cy="280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6145054" y="6709767"/>
            <a:ext cx="234005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Prosodic Features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4219099" y="7114461"/>
            <a:ext cx="6192083" cy="598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Extracting features related to the rhythm, intonation, and pauses in speech, revealing emotional cues like excitement or sadness.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10680383" y="5212259"/>
            <a:ext cx="22860" cy="655201"/>
          </a:xfrm>
          <a:prstGeom prst="roundRect">
            <a:avLst>
              <a:gd name="adj" fmla="val 122840"/>
            </a:avLst>
          </a:prstGeom>
          <a:solidFill>
            <a:srgbClr val="65696B"/>
          </a:solidFill>
          <a:ln/>
        </p:spPr>
      </p:sp>
      <p:sp>
        <p:nvSpPr>
          <p:cNvPr id="16" name="Shape 13"/>
          <p:cNvSpPr/>
          <p:nvPr/>
        </p:nvSpPr>
        <p:spPr>
          <a:xfrm>
            <a:off x="10481310" y="5656838"/>
            <a:ext cx="421124" cy="421124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</p:sp>
      <p:sp>
        <p:nvSpPr>
          <p:cNvPr id="17" name="Text 14"/>
          <p:cNvSpPr/>
          <p:nvPr/>
        </p:nvSpPr>
        <p:spPr>
          <a:xfrm>
            <a:off x="10608469" y="5726966"/>
            <a:ext cx="166807" cy="280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9450110" y="3722013"/>
            <a:ext cx="2483763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Voice Quality Features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7595949" y="4126706"/>
            <a:ext cx="6192083" cy="898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Analyzing features related to the quality of the voice, such as roughness or breathiness, which can indicate stress or emotional distress.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1635" y="574596"/>
            <a:ext cx="11959114" cy="626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Challenges and Limitations of Emotion Recognition</a:t>
            </a:r>
            <a:endParaRPr lang="en-US" sz="3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89923" y="1601867"/>
            <a:ext cx="1636752" cy="147578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67163" y="2330410"/>
            <a:ext cx="82272" cy="401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5027057" y="1962626"/>
            <a:ext cx="2881432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Subjectivity of Emotions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5027057" y="2396133"/>
            <a:ext cx="7288887" cy="320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Emotions are subjective and can vary greatly across individuals and cultures.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4876681" y="3093125"/>
            <a:ext cx="9002078" cy="11430"/>
          </a:xfrm>
          <a:prstGeom prst="roundRect">
            <a:avLst>
              <a:gd name="adj" fmla="val 263082"/>
            </a:avLst>
          </a:prstGeom>
          <a:solidFill>
            <a:srgbClr val="65696B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1487" y="3127653"/>
            <a:ext cx="3273623" cy="147578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35849" y="3664982"/>
            <a:ext cx="144661" cy="401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1950" dirty="0"/>
          </a:p>
        </p:txBody>
      </p:sp>
      <p:sp>
        <p:nvSpPr>
          <p:cNvPr id="10" name="Text 6"/>
          <p:cNvSpPr/>
          <p:nvPr/>
        </p:nvSpPr>
        <p:spPr>
          <a:xfrm>
            <a:off x="5845493" y="3328035"/>
            <a:ext cx="2505789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 Bias</a:t>
            </a:r>
            <a:endParaRPr lang="en-US" sz="1950" dirty="0"/>
          </a:p>
        </p:txBody>
      </p:sp>
      <p:sp>
        <p:nvSpPr>
          <p:cNvPr id="11" name="Text 7"/>
          <p:cNvSpPr/>
          <p:nvPr/>
        </p:nvSpPr>
        <p:spPr>
          <a:xfrm>
            <a:off x="5845493" y="3761542"/>
            <a:ext cx="7882890" cy="641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Training data may reflect biases in terms of demographics, accents, and emotional expressions.</a:t>
            </a:r>
            <a:endParaRPr lang="en-US" sz="1550" dirty="0"/>
          </a:p>
        </p:txBody>
      </p:sp>
      <p:sp>
        <p:nvSpPr>
          <p:cNvPr id="12" name="Shape 8"/>
          <p:cNvSpPr/>
          <p:nvPr/>
        </p:nvSpPr>
        <p:spPr>
          <a:xfrm>
            <a:off x="5695117" y="4618911"/>
            <a:ext cx="8183642" cy="11430"/>
          </a:xfrm>
          <a:prstGeom prst="roundRect">
            <a:avLst>
              <a:gd name="adj" fmla="val 263082"/>
            </a:avLst>
          </a:prstGeom>
          <a:solidFill>
            <a:srgbClr val="65696B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3051" y="4653439"/>
            <a:ext cx="4910495" cy="147578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33825" y="5190768"/>
            <a:ext cx="148828" cy="401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1950" dirty="0"/>
          </a:p>
        </p:txBody>
      </p:sp>
      <p:sp>
        <p:nvSpPr>
          <p:cNvPr id="15" name="Text 10"/>
          <p:cNvSpPr/>
          <p:nvPr/>
        </p:nvSpPr>
        <p:spPr>
          <a:xfrm>
            <a:off x="6663928" y="4853821"/>
            <a:ext cx="2505789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Environmental Noise</a:t>
            </a:r>
            <a:endParaRPr lang="en-US" sz="1950" dirty="0"/>
          </a:p>
        </p:txBody>
      </p:sp>
      <p:sp>
        <p:nvSpPr>
          <p:cNvPr id="16" name="Text 11"/>
          <p:cNvSpPr/>
          <p:nvPr/>
        </p:nvSpPr>
        <p:spPr>
          <a:xfrm>
            <a:off x="6663928" y="5287328"/>
            <a:ext cx="7064454" cy="641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Background noise can interfere with the accurate detection and interpretation of emotional cues.</a:t>
            </a:r>
            <a:endParaRPr lang="en-US" sz="1550" dirty="0"/>
          </a:p>
        </p:txBody>
      </p:sp>
      <p:sp>
        <p:nvSpPr>
          <p:cNvPr id="17" name="Shape 12"/>
          <p:cNvSpPr/>
          <p:nvPr/>
        </p:nvSpPr>
        <p:spPr>
          <a:xfrm>
            <a:off x="6513552" y="6144697"/>
            <a:ext cx="7365206" cy="11430"/>
          </a:xfrm>
          <a:prstGeom prst="roundRect">
            <a:avLst>
              <a:gd name="adj" fmla="val 263082"/>
            </a:avLst>
          </a:prstGeom>
          <a:solidFill>
            <a:srgbClr val="65696B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616" y="6179225"/>
            <a:ext cx="6547366" cy="1475780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30491" y="6716554"/>
            <a:ext cx="155615" cy="401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1950" dirty="0"/>
          </a:p>
        </p:txBody>
      </p:sp>
      <p:sp>
        <p:nvSpPr>
          <p:cNvPr id="20" name="Text 14"/>
          <p:cNvSpPr/>
          <p:nvPr/>
        </p:nvSpPr>
        <p:spPr>
          <a:xfrm>
            <a:off x="7482364" y="6379607"/>
            <a:ext cx="2505789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Privacy Concerns</a:t>
            </a:r>
            <a:endParaRPr lang="en-US" sz="1950" dirty="0"/>
          </a:p>
        </p:txBody>
      </p:sp>
      <p:sp>
        <p:nvSpPr>
          <p:cNvPr id="21" name="Text 15"/>
          <p:cNvSpPr/>
          <p:nvPr/>
        </p:nvSpPr>
        <p:spPr>
          <a:xfrm>
            <a:off x="7482364" y="6813113"/>
            <a:ext cx="6246019" cy="641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Emotion recognition raises privacy concerns about the collection and analysis of personal data.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0685" y="566261"/>
            <a:ext cx="7580114" cy="643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Future Trends and Applications</a:t>
            </a:r>
            <a:endParaRPr lang="en-US" sz="4050" dirty="0"/>
          </a:p>
        </p:txBody>
      </p:sp>
      <p:sp>
        <p:nvSpPr>
          <p:cNvPr id="3" name="Shape 1"/>
          <p:cNvSpPr/>
          <p:nvPr/>
        </p:nvSpPr>
        <p:spPr>
          <a:xfrm>
            <a:off x="720685" y="1621631"/>
            <a:ext cx="1648539" cy="1186458"/>
          </a:xfrm>
          <a:prstGeom prst="roundRect">
            <a:avLst>
              <a:gd name="adj" fmla="val 2603"/>
            </a:avLst>
          </a:prstGeom>
          <a:solidFill>
            <a:srgbClr val="4C5052"/>
          </a:solidFill>
          <a:ln/>
        </p:spPr>
      </p:sp>
      <p:sp>
        <p:nvSpPr>
          <p:cNvPr id="4" name="Text 2"/>
          <p:cNvSpPr/>
          <p:nvPr/>
        </p:nvSpPr>
        <p:spPr>
          <a:xfrm>
            <a:off x="926544" y="2008942"/>
            <a:ext cx="84415" cy="411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2575084" y="1827490"/>
            <a:ext cx="3162181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Personalized AI Assistants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2575084" y="2272665"/>
            <a:ext cx="10870644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assistants that adapt to individual emotional states to provide more personalized and empathetic interactions.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2472095" y="2798564"/>
            <a:ext cx="11334750" cy="11430"/>
          </a:xfrm>
          <a:prstGeom prst="roundRect">
            <a:avLst>
              <a:gd name="adj" fmla="val 270235"/>
            </a:avLst>
          </a:prstGeom>
          <a:solidFill>
            <a:srgbClr val="65696B"/>
          </a:solidFill>
          <a:ln/>
        </p:spPr>
      </p:sp>
      <p:sp>
        <p:nvSpPr>
          <p:cNvPr id="8" name="Shape 6"/>
          <p:cNvSpPr/>
          <p:nvPr/>
        </p:nvSpPr>
        <p:spPr>
          <a:xfrm>
            <a:off x="720685" y="2910959"/>
            <a:ext cx="3297198" cy="1516023"/>
          </a:xfrm>
          <a:prstGeom prst="roundRect">
            <a:avLst>
              <a:gd name="adj" fmla="val 2037"/>
            </a:avLst>
          </a:prstGeom>
          <a:solidFill>
            <a:srgbClr val="4C5052"/>
          </a:solidFill>
          <a:ln/>
        </p:spPr>
      </p:sp>
      <p:sp>
        <p:nvSpPr>
          <p:cNvPr id="9" name="Text 7"/>
          <p:cNvSpPr/>
          <p:nvPr/>
        </p:nvSpPr>
        <p:spPr>
          <a:xfrm>
            <a:off x="926544" y="3463052"/>
            <a:ext cx="148471" cy="411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4223742" y="3116818"/>
            <a:ext cx="3051334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Mental Health Monitoring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4223742" y="3561993"/>
            <a:ext cx="9480113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Using audio-based emotion recognition to monitor and detect changes in emotional well-being, potentially aiding in early diagnosis and intervention.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120753" y="4417457"/>
            <a:ext cx="9686092" cy="11430"/>
          </a:xfrm>
          <a:prstGeom prst="roundRect">
            <a:avLst>
              <a:gd name="adj" fmla="val 270235"/>
            </a:avLst>
          </a:prstGeom>
          <a:solidFill>
            <a:srgbClr val="65696B"/>
          </a:solidFill>
          <a:ln/>
        </p:spPr>
      </p:sp>
      <p:sp>
        <p:nvSpPr>
          <p:cNvPr id="13" name="Shape 11"/>
          <p:cNvSpPr/>
          <p:nvPr/>
        </p:nvSpPr>
        <p:spPr>
          <a:xfrm>
            <a:off x="720685" y="4529852"/>
            <a:ext cx="4945856" cy="1516023"/>
          </a:xfrm>
          <a:prstGeom prst="roundRect">
            <a:avLst>
              <a:gd name="adj" fmla="val 2037"/>
            </a:avLst>
          </a:prstGeom>
          <a:solidFill>
            <a:srgbClr val="4C5052"/>
          </a:solidFill>
          <a:ln/>
        </p:spPr>
      </p:sp>
      <p:sp>
        <p:nvSpPr>
          <p:cNvPr id="14" name="Text 12"/>
          <p:cNvSpPr/>
          <p:nvPr/>
        </p:nvSpPr>
        <p:spPr>
          <a:xfrm>
            <a:off x="926544" y="5081945"/>
            <a:ext cx="152876" cy="411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5872401" y="4735711"/>
            <a:ext cx="4898946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Enhanced Human-Computer Interaction</a:t>
            </a:r>
            <a:endParaRPr lang="en-US" sz="2000" dirty="0"/>
          </a:p>
        </p:txBody>
      </p:sp>
      <p:sp>
        <p:nvSpPr>
          <p:cNvPr id="16" name="Text 14"/>
          <p:cNvSpPr/>
          <p:nvPr/>
        </p:nvSpPr>
        <p:spPr>
          <a:xfrm>
            <a:off x="5872401" y="5180886"/>
            <a:ext cx="7831455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Developing more intuitive and emotionally responsive interfaces for devices and systems.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769412" y="6036350"/>
            <a:ext cx="8037433" cy="11430"/>
          </a:xfrm>
          <a:prstGeom prst="roundRect">
            <a:avLst>
              <a:gd name="adj" fmla="val 270235"/>
            </a:avLst>
          </a:prstGeom>
          <a:solidFill>
            <a:srgbClr val="65696B"/>
          </a:solidFill>
          <a:ln/>
        </p:spPr>
      </p:sp>
      <p:sp>
        <p:nvSpPr>
          <p:cNvPr id="18" name="Shape 16"/>
          <p:cNvSpPr/>
          <p:nvPr/>
        </p:nvSpPr>
        <p:spPr>
          <a:xfrm>
            <a:off x="720685" y="6148745"/>
            <a:ext cx="6594515" cy="1516023"/>
          </a:xfrm>
          <a:prstGeom prst="roundRect">
            <a:avLst>
              <a:gd name="adj" fmla="val 2037"/>
            </a:avLst>
          </a:prstGeom>
          <a:solidFill>
            <a:srgbClr val="4C5052"/>
          </a:solidFill>
          <a:ln/>
        </p:spPr>
      </p:sp>
      <p:sp>
        <p:nvSpPr>
          <p:cNvPr id="19" name="Text 17"/>
          <p:cNvSpPr/>
          <p:nvPr/>
        </p:nvSpPr>
        <p:spPr>
          <a:xfrm>
            <a:off x="926544" y="6700838"/>
            <a:ext cx="159782" cy="411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000" dirty="0"/>
          </a:p>
        </p:txBody>
      </p:sp>
      <p:sp>
        <p:nvSpPr>
          <p:cNvPr id="20" name="Text 18"/>
          <p:cNvSpPr/>
          <p:nvPr/>
        </p:nvSpPr>
        <p:spPr>
          <a:xfrm>
            <a:off x="7521059" y="6354604"/>
            <a:ext cx="3161943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Marketing and Advertising</a:t>
            </a:r>
            <a:endParaRPr lang="en-US" sz="2000" dirty="0"/>
          </a:p>
        </p:txBody>
      </p:sp>
      <p:sp>
        <p:nvSpPr>
          <p:cNvPr id="21" name="Text 19"/>
          <p:cNvSpPr/>
          <p:nvPr/>
        </p:nvSpPr>
        <p:spPr>
          <a:xfrm>
            <a:off x="7521059" y="6799778"/>
            <a:ext cx="6182797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Understanding customer emotions to personalize marketing campaigns and improve product design.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2024-12-17T18:05:04Z</dcterms:created>
  <dcterms:modified xsi:type="dcterms:W3CDTF">2024-12-17T18:05:04Z</dcterms:modified>
</cp:coreProperties>
</file>